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0" r:id="rId4"/>
    <p:sldId id="273" r:id="rId5"/>
    <p:sldId id="265" r:id="rId6"/>
    <p:sldId id="266" r:id="rId7"/>
    <p:sldId id="264" r:id="rId8"/>
    <p:sldId id="274" r:id="rId9"/>
    <p:sldId id="262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181" autoAdjust="0"/>
  </p:normalViewPr>
  <p:slideViewPr>
    <p:cSldViewPr snapToGrid="0">
      <p:cViewPr varScale="1">
        <p:scale>
          <a:sx n="80" d="100"/>
          <a:sy n="80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5/25/2020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5/25/2020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ractapopulous-24766/?utm_source=link-attribution&amp;utm_medium=referral&amp;utm_campaign=image&amp;utm_content=1949988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?utm_source=link-attribution&amp;utm_medium=referral&amp;utm_campaign=image&amp;utm_content=1949988" TargetMode="Externa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?utm_source=link-attribution&amp;utm_medium=referral&amp;utm_campaign=image&amp;utm_content=1020142" TargetMode="External"/><Relationship Id="rId3" Type="http://schemas.openxmlformats.org/officeDocument/2006/relationships/hyperlink" Target="https://pixabay.com/users/OpenIcons-28911/?utm_source=link-attribution&amp;utm_medium=referral&amp;utm_campaign=image&amp;utm_content=97588" TargetMode="External"/><Relationship Id="rId7" Type="http://schemas.openxmlformats.org/officeDocument/2006/relationships/hyperlink" Target="https://pixabay.com/users/Peggy_Marco-1553824/?utm_source=link-attribution&amp;utm_medium=referral&amp;utm_campaign=image&amp;utm_content=1020142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?utm_source=link-attribution&amp;utm_medium=referral&amp;utm_campaign=image&amp;utm_content=3009174" TargetMode="External"/><Relationship Id="rId5" Type="http://schemas.openxmlformats.org/officeDocument/2006/relationships/hyperlink" Target="https://pixabay.com/users/Parker_West-7094318/?utm_source=link-attribution&amp;utm_medium=referral&amp;utm_campaign=image&amp;utm_content=3009174" TargetMode="External"/><Relationship Id="rId4" Type="http://schemas.openxmlformats.org/officeDocument/2006/relationships/hyperlink" Target="https://pixabay.com/?utm_source=link-attribution&amp;utm_medium=referral&amp;utm_campaign=image&amp;utm_content=97588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by </a:t>
            </a:r>
            <a:r>
              <a:rPr lang="en-US" dirty="0" err="1" smtClean="0"/>
              <a:t>Artem</a:t>
            </a:r>
            <a:r>
              <a:rPr lang="en-US" dirty="0" smtClean="0"/>
              <a:t> </a:t>
            </a:r>
            <a:r>
              <a:rPr lang="en-US" dirty="0" err="1" smtClean="0"/>
              <a:t>Maltsev</a:t>
            </a:r>
            <a:r>
              <a:rPr lang="en-US" dirty="0" smtClean="0"/>
              <a:t> on </a:t>
            </a:r>
            <a:r>
              <a:rPr lang="en-US" dirty="0" err="1" smtClean="0"/>
              <a:t>Unsplash</a:t>
            </a:r>
            <a:r>
              <a:rPr lang="sr-Cyrl-RS" dirty="0" smtClean="0"/>
              <a:t> 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1056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Змај </a:t>
            </a:r>
            <a:r>
              <a:rPr lang="en-US" dirty="0" smtClean="0"/>
              <a:t>Image by </a:t>
            </a:r>
            <a:r>
              <a:rPr lang="en-US" dirty="0" smtClean="0">
                <a:hlinkClick r:id="rId3"/>
              </a:rPr>
              <a:t>JL G</a:t>
            </a:r>
            <a:r>
              <a:rPr lang="en-US" dirty="0" smtClean="0"/>
              <a:t> from </a:t>
            </a:r>
            <a:r>
              <a:rPr lang="en-US" dirty="0" err="1" smtClean="0">
                <a:hlinkClick r:id="rId4"/>
              </a:rPr>
              <a:t>Pixabay</a:t>
            </a:r>
            <a:r>
              <a:rPr lang="sr-Cyrl-RS" dirty="0" smtClean="0"/>
              <a:t> 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sr-Latn-RS" smtClean="0"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03451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Лупа </a:t>
            </a:r>
            <a:r>
              <a:rPr lang="en-US" dirty="0" smtClean="0"/>
              <a:t>Image by </a:t>
            </a:r>
            <a:r>
              <a:rPr lang="en-US" dirty="0" err="1" smtClean="0">
                <a:hlinkClick r:id="rId3"/>
              </a:rPr>
              <a:t>OpenIcons</a:t>
            </a:r>
            <a:r>
              <a:rPr lang="en-US" dirty="0" smtClean="0"/>
              <a:t> from </a:t>
            </a:r>
            <a:r>
              <a:rPr lang="en-US" dirty="0" err="1" smtClean="0">
                <a:hlinkClick r:id="rId4"/>
              </a:rPr>
              <a:t>Pixabay</a:t>
            </a:r>
            <a:r>
              <a:rPr lang="sr-Cyrl-RS" dirty="0" smtClean="0"/>
              <a:t> , змај </a:t>
            </a:r>
            <a:r>
              <a:rPr lang="en-US" dirty="0" smtClean="0"/>
              <a:t>Image by </a:t>
            </a:r>
            <a:r>
              <a:rPr lang="en-US" dirty="0" err="1" smtClean="0">
                <a:hlinkClick r:id="rId5"/>
              </a:rPr>
              <a:t>Parker_West</a:t>
            </a:r>
            <a:r>
              <a:rPr lang="en-US" dirty="0" smtClean="0"/>
              <a:t> from </a:t>
            </a:r>
            <a:r>
              <a:rPr lang="en-US" dirty="0" err="1" smtClean="0">
                <a:hlinkClick r:id="rId6"/>
              </a:rPr>
              <a:t>Pixabay</a:t>
            </a:r>
            <a:r>
              <a:rPr lang="sr-Cyrl-RS" dirty="0" smtClean="0"/>
              <a:t>, дечак са лупом</a:t>
            </a:r>
            <a:r>
              <a:rPr lang="sr-Cyrl-RS" baseline="0" dirty="0" smtClean="0"/>
              <a:t> </a:t>
            </a:r>
            <a:r>
              <a:rPr lang="en-US" dirty="0" smtClean="0"/>
              <a:t>Image by </a:t>
            </a:r>
            <a:r>
              <a:rPr lang="en-US" dirty="0" smtClean="0">
                <a:hlinkClick r:id="rId7"/>
              </a:rPr>
              <a:t>Peggy und Marco </a:t>
            </a:r>
            <a:r>
              <a:rPr lang="en-US" dirty="0" err="1" smtClean="0">
                <a:hlinkClick r:id="rId7"/>
              </a:rPr>
              <a:t>Lachmann-Anke</a:t>
            </a:r>
            <a:r>
              <a:rPr lang="en-US" dirty="0" smtClean="0"/>
              <a:t> from </a:t>
            </a:r>
            <a:r>
              <a:rPr lang="en-US" dirty="0" err="1" smtClean="0">
                <a:hlinkClick r:id="rId8"/>
              </a:rPr>
              <a:t>Pixabay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sr-Latn-RS" smtClean="0"/>
              <a:t>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35579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sr-Latn-RS" smtClean="0"/>
              <a:t>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74023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sr-Latn-RS" smtClean="0"/>
              <a:t>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45815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sr-Latn-RS" smtClean="0"/>
              <a:t>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58831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sr-Latn-RS" smtClean="0"/>
              <a:t>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1345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5/25/2020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5/25/2020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e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4675" y="917222"/>
            <a:ext cx="7237767" cy="1828800"/>
          </a:xfrm>
        </p:spPr>
        <p:txBody>
          <a:bodyPr/>
          <a:lstStyle/>
          <a:p>
            <a:r>
              <a:rPr lang="sr-Cyrl-RS" dirty="0" smtClean="0">
                <a:latin typeface="Bookman Old Style" panose="02050604050505020204" pitchFamily="18" charset="0"/>
              </a:rPr>
              <a:t>Ала је леп овај свет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4675" y="2746022"/>
            <a:ext cx="6831370" cy="914400"/>
          </a:xfrm>
        </p:spPr>
        <p:txBody>
          <a:bodyPr/>
          <a:lstStyle/>
          <a:p>
            <a:pPr algn="ctr"/>
            <a:r>
              <a:rPr lang="sr-Cyrl-RS" dirty="0" smtClean="0">
                <a:latin typeface="Bookman Old Style" panose="02050604050505020204" pitchFamily="18" charset="0"/>
              </a:rPr>
              <a:t>- Магија је у рукама наставника -</a:t>
            </a:r>
          </a:p>
          <a:p>
            <a:pPr algn="ctr"/>
            <a:r>
              <a:rPr lang="sr-Cyrl-RS" dirty="0" smtClean="0">
                <a:latin typeface="Bookman Old Style" panose="02050604050505020204" pitchFamily="18" charset="0"/>
              </a:rPr>
              <a:t>Магични напитак за наставу на даљину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254043" y="4343400"/>
            <a:ext cx="5249333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dirty="0" smtClean="0">
                <a:latin typeface="Bookman Old Style" panose="02050604050505020204" pitchFamily="18" charset="0"/>
              </a:rPr>
              <a:t>Биљана Поповић</a:t>
            </a:r>
          </a:p>
          <a:p>
            <a:r>
              <a:rPr lang="sr-Cyrl-RS" sz="2000" dirty="0" smtClean="0">
                <a:latin typeface="Bookman Old Style" panose="02050604050505020204" pitchFamily="18" charset="0"/>
              </a:rPr>
              <a:t>ОШ „Кнез Сима Марковић“ Барајево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76" y="183666"/>
            <a:ext cx="5738464" cy="3276924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52" y="3678452"/>
            <a:ext cx="5393188" cy="2505780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185705"/>
            <a:ext cx="5834325" cy="2741429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  <p:sp>
        <p:nvSpPr>
          <p:cNvPr id="13" name="Text Placeholder 8"/>
          <p:cNvSpPr txBox="1">
            <a:spLocks/>
          </p:cNvSpPr>
          <p:nvPr/>
        </p:nvSpPr>
        <p:spPr>
          <a:xfrm rot="20936587">
            <a:off x="539788" y="1009611"/>
            <a:ext cx="3448347" cy="109361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 smtClean="0">
                <a:latin typeface="Bookman Old Style" panose="02050604050505020204" pitchFamily="18" charset="0"/>
              </a:rPr>
              <a:t>Да ли магични напитак делује? Шта кажу они који су га </a:t>
            </a:r>
            <a:r>
              <a:rPr lang="sr-Latn-RS" sz="1400" dirty="0" smtClean="0">
                <a:latin typeface="Bookman Old Style" panose="02050604050505020204" pitchFamily="18" charset="0"/>
              </a:rPr>
              <a:t>„</a:t>
            </a:r>
            <a:r>
              <a:rPr lang="ru-RU" sz="1400" dirty="0" smtClean="0">
                <a:latin typeface="Bookman Old Style" panose="02050604050505020204" pitchFamily="18" charset="0"/>
              </a:rPr>
              <a:t>пробали</a:t>
            </a:r>
            <a:r>
              <a:rPr lang="sr-Latn-RS" sz="1400" dirty="0" smtClean="0">
                <a:latin typeface="Bookman Old Style" panose="02050604050505020204" pitchFamily="18" charset="0"/>
              </a:rPr>
              <a:t>“</a:t>
            </a:r>
            <a:r>
              <a:rPr lang="ru-RU" sz="1400" dirty="0" smtClean="0">
                <a:latin typeface="Bookman Old Style" panose="02050604050505020204" pitchFamily="18" charset="0"/>
              </a:rPr>
              <a:t>? Шта кажу они који су помагали у његовој припреми?</a:t>
            </a:r>
            <a:endParaRPr lang="en-US" sz="1400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sz="1400" dirty="0" smtClean="0">
              <a:latin typeface="Bookman Old Style" panose="0205060405050502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6" y="2674914"/>
            <a:ext cx="5507025" cy="4233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2162">
            <a:off x="324686" y="2290230"/>
            <a:ext cx="4448908" cy="1730747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6401">
            <a:off x="5084071" y="4481716"/>
            <a:ext cx="3857625" cy="942975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2991">
            <a:off x="7508910" y="5039327"/>
            <a:ext cx="2217954" cy="1533282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98745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24354" cy="689034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54" y="0"/>
            <a:ext cx="6899730" cy="53215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24354" y="5321539"/>
            <a:ext cx="6845754" cy="153646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764193" y="5522166"/>
            <a:ext cx="6018836" cy="1135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1600" dirty="0" smtClean="0">
                <a:latin typeface="Bookman Old Style" panose="02050604050505020204" pitchFamily="18" charset="0"/>
              </a:rPr>
              <a:t>Да би припремање магичног напитка прошло без проблема, потребно је у цео процес укључити родитеље, радити то с љубављу и покојим „кецом у рукаву“, скривеним адутом (тек да заголица машту).</a:t>
            </a:r>
            <a:endParaRPr lang="en-US" sz="1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3048000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215959"/>
            <a:ext cx="3048000" cy="609600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 smtClean="0">
                <a:latin typeface="Bookman Old Style" panose="02050604050505020204" pitchFamily="18" charset="0"/>
              </a:rPr>
              <a:t>Припрема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7629" y="977960"/>
            <a:ext cx="2712742" cy="3705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2100" dirty="0" smtClean="0">
                <a:latin typeface="Bookman Old Style" panose="02050604050505020204" pitchFamily="18" charset="0"/>
              </a:rPr>
              <a:t>Креирати интерактивни садржај,</a:t>
            </a:r>
            <a:r>
              <a:rPr lang="en-US" sz="2100" dirty="0">
                <a:latin typeface="Bookman Old Style" panose="02050604050505020204" pitchFamily="18" charset="0"/>
              </a:rPr>
              <a:t> </a:t>
            </a:r>
            <a:r>
              <a:rPr lang="sr-Cyrl-RS" sz="2100" dirty="0" smtClean="0">
                <a:latin typeface="Bookman Old Style" panose="02050604050505020204" pitchFamily="18" charset="0"/>
              </a:rPr>
              <a:t>хоризонталну инфографику. </a:t>
            </a:r>
          </a:p>
          <a:p>
            <a:pPr marL="0" indent="0">
              <a:buNone/>
            </a:pPr>
            <a:r>
              <a:rPr lang="sr-Cyrl-RS" sz="2100" dirty="0" smtClean="0">
                <a:latin typeface="Bookman Old Style" panose="02050604050505020204" pitchFamily="18" charset="0"/>
              </a:rPr>
              <a:t>„Зачинити је“ текстом, сликама, видео записима. </a:t>
            </a:r>
          </a:p>
          <a:p>
            <a:pPr marL="0" indent="0">
              <a:buNone/>
            </a:pPr>
            <a:r>
              <a:rPr lang="sr-Cyrl-RS" sz="2100" dirty="0" smtClean="0">
                <a:latin typeface="Bookman Old Style" panose="02050604050505020204" pitchFamily="18" charset="0"/>
              </a:rPr>
              <a:t>Обавезно додати једног Змаја.</a:t>
            </a:r>
          </a:p>
          <a:p>
            <a:pPr marL="0" indent="0">
              <a:buNone/>
            </a:pPr>
            <a:r>
              <a:rPr lang="sr-Cyrl-RS" sz="2100" dirty="0" smtClean="0">
                <a:latin typeface="Bookman Old Style" panose="02050604050505020204" pitchFamily="18" charset="0"/>
              </a:rPr>
              <a:t>Потом поставити први задатак у виртуелну учионицу </a:t>
            </a:r>
            <a:r>
              <a:rPr lang="sr-Latn-RS" sz="2100" dirty="0" smtClean="0">
                <a:latin typeface="Bookman Old Style" panose="02050604050505020204" pitchFamily="18" charset="0"/>
              </a:rPr>
              <a:t>ClassDojo.</a:t>
            </a:r>
            <a:r>
              <a:rPr lang="sr-Cyrl-RS" sz="2100" dirty="0" smtClean="0">
                <a:latin typeface="Bookman Old Style" panose="02050604050505020204" pitchFamily="18" charset="0"/>
              </a:rPr>
              <a:t> </a:t>
            </a:r>
          </a:p>
          <a:p>
            <a:pPr marL="0" indent="0">
              <a:buNone/>
            </a:pPr>
            <a:r>
              <a:rPr lang="sr-Cyrl-RS" sz="2100" dirty="0" smtClean="0">
                <a:latin typeface="Bookman Old Style" panose="02050604050505020204" pitchFamily="18" charset="0"/>
              </a:rPr>
              <a:t>Оставити да одстоји пар сати. </a:t>
            </a:r>
            <a:endParaRPr lang="en-US" sz="1600" dirty="0">
              <a:latin typeface="Bookman Old Style" panose="02050604050505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95" y="4907184"/>
            <a:ext cx="668250" cy="1699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4" y="4269254"/>
            <a:ext cx="2588746" cy="258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48851" y="5222691"/>
            <a:ext cx="6559158" cy="1183061"/>
          </a:xfr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9A5315"/>
                </a:solidFill>
                <a:latin typeface="Bookman Old Style" panose="02050604050505020204" pitchFamily="18" charset="0"/>
              </a:rPr>
              <a:t>1. задатак: Истражити </a:t>
            </a:r>
            <a:r>
              <a:rPr lang="ru-RU" dirty="0">
                <a:solidFill>
                  <a:srgbClr val="9A5315"/>
                </a:solidFill>
                <a:latin typeface="Bookman Old Style" panose="02050604050505020204" pitchFamily="18" charset="0"/>
              </a:rPr>
              <a:t>биографију првог и највећег српског песника за децу. </a:t>
            </a:r>
            <a:r>
              <a:rPr lang="ru-RU" dirty="0" smtClean="0">
                <a:solidFill>
                  <a:srgbClr val="9A5315"/>
                </a:solidFill>
                <a:latin typeface="Bookman Old Style" panose="02050604050505020204" pitchFamily="18" charset="0"/>
              </a:rPr>
              <a:t>Пронаћи </a:t>
            </a:r>
            <a:r>
              <a:rPr lang="ru-RU" dirty="0">
                <a:solidFill>
                  <a:srgbClr val="9A5315"/>
                </a:solidFill>
                <a:latin typeface="Bookman Old Style" panose="02050604050505020204" pitchFamily="18" charset="0"/>
              </a:rPr>
              <a:t>занимљивости из живота чика Јове Змаја, па их </a:t>
            </a:r>
            <a:r>
              <a:rPr lang="ru-RU" dirty="0" smtClean="0">
                <a:solidFill>
                  <a:srgbClr val="9A5315"/>
                </a:solidFill>
                <a:latin typeface="Bookman Old Style" panose="02050604050505020204" pitchFamily="18" charset="0"/>
              </a:rPr>
              <a:t>поставити </a:t>
            </a:r>
            <a:r>
              <a:rPr lang="ru-RU" dirty="0">
                <a:solidFill>
                  <a:srgbClr val="9A5315"/>
                </a:solidFill>
                <a:latin typeface="Bookman Old Style" panose="02050604050505020204" pitchFamily="18" charset="0"/>
              </a:rPr>
              <a:t>на </a:t>
            </a:r>
            <a:r>
              <a:rPr lang="ru-RU" dirty="0" smtClean="0">
                <a:solidFill>
                  <a:srgbClr val="9A5315"/>
                </a:solidFill>
                <a:latin typeface="Bookman Old Style" panose="02050604050505020204" pitchFamily="18" charset="0"/>
              </a:rPr>
              <a:t>Линоит таблу – Одељењски пано </a:t>
            </a:r>
            <a:r>
              <a:rPr lang="sr-Latn-RS" dirty="0" smtClean="0">
                <a:solidFill>
                  <a:srgbClr val="9A5315"/>
                </a:solidFill>
                <a:latin typeface="Bookman Old Style" panose="02050604050505020204" pitchFamily="18" charset="0"/>
              </a:rPr>
              <a:t>„</a:t>
            </a:r>
            <a:r>
              <a:rPr lang="ru-RU" dirty="0" smtClean="0">
                <a:solidFill>
                  <a:srgbClr val="9A5315"/>
                </a:solidFill>
                <a:latin typeface="Bookman Old Style" panose="02050604050505020204" pitchFamily="18" charset="0"/>
              </a:rPr>
              <a:t>Ала је леп овај свет</a:t>
            </a:r>
            <a:r>
              <a:rPr lang="sr-Latn-RS" dirty="0" smtClean="0">
                <a:solidFill>
                  <a:srgbClr val="9A5315"/>
                </a:solidFill>
                <a:latin typeface="Bookman Old Style" panose="02050604050505020204" pitchFamily="18" charset="0"/>
              </a:rPr>
              <a:t>“</a:t>
            </a:r>
            <a:r>
              <a:rPr lang="ru-RU" dirty="0" smtClean="0">
                <a:solidFill>
                  <a:srgbClr val="9A5315"/>
                </a:solidFill>
                <a:latin typeface="Bookman Old Style" panose="02050604050505020204" pitchFamily="18" charset="0"/>
              </a:rPr>
              <a:t>.</a:t>
            </a:r>
            <a:endParaRPr lang="ru-RU" dirty="0">
              <a:solidFill>
                <a:srgbClr val="9A5315"/>
              </a:solidFill>
              <a:latin typeface="Bookman Old Style" panose="02050604050505020204" pitchFamily="18" charset="0"/>
            </a:endParaRPr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1"/>
          </p:nvPr>
        </p:nvSpPr>
        <p:spPr>
          <a:xfrm>
            <a:off x="1049607" y="5029651"/>
            <a:ext cx="3024682" cy="1569142"/>
          </a:xfr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lvl="0"/>
            <a:r>
              <a:rPr lang="ru-RU" sz="1900" dirty="0">
                <a:solidFill>
                  <a:srgbClr val="9A5315"/>
                </a:solidFill>
                <a:latin typeface="Bookman Old Style" panose="02050604050505020204" pitchFamily="18" charset="0"/>
              </a:rPr>
              <a:t>Да ли знате да је постојао Змај који није живео у пећини, бљувао </a:t>
            </a:r>
            <a:r>
              <a:rPr lang="ru-RU" sz="1900" dirty="0" smtClean="0">
                <a:solidFill>
                  <a:srgbClr val="9A5315"/>
                </a:solidFill>
                <a:latin typeface="Bookman Old Style" panose="02050604050505020204" pitchFamily="18" charset="0"/>
              </a:rPr>
              <a:t>ватру </a:t>
            </a:r>
            <a:r>
              <a:rPr lang="ru-RU" sz="1900" dirty="0">
                <a:solidFill>
                  <a:srgbClr val="9A5315"/>
                </a:solidFill>
                <a:latin typeface="Bookman Old Style" panose="02050604050505020204" pitchFamily="18" charset="0"/>
              </a:rPr>
              <a:t>и отимао принцезе? </a:t>
            </a:r>
            <a:r>
              <a:rPr lang="ru-RU" sz="1900" dirty="0" smtClean="0">
                <a:solidFill>
                  <a:srgbClr val="9A5315"/>
                </a:solidFill>
                <a:latin typeface="Bookman Old Style" panose="02050604050505020204" pitchFamily="18" charset="0"/>
              </a:rPr>
              <a:t>Тај </a:t>
            </a:r>
            <a:r>
              <a:rPr lang="ru-RU" sz="1900" dirty="0">
                <a:solidFill>
                  <a:srgbClr val="9A5315"/>
                </a:solidFill>
                <a:latin typeface="Bookman Old Style" panose="02050604050505020204" pitchFamily="18" charset="0"/>
              </a:rPr>
              <a:t>Змај је волео и добро познавао децу. Ко је он био</a:t>
            </a:r>
            <a:r>
              <a:rPr lang="ru-RU" sz="1900" dirty="0" smtClean="0">
                <a:solidFill>
                  <a:srgbClr val="9A5315"/>
                </a:solidFill>
                <a:latin typeface="Bookman Old Style" panose="02050604050505020204" pitchFamily="18" charset="0"/>
              </a:rPr>
              <a:t>?</a:t>
            </a:r>
            <a:endParaRPr lang="ru-RU" sz="1900" dirty="0">
              <a:solidFill>
                <a:srgbClr val="9A5315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49607" y="468546"/>
            <a:ext cx="10058402" cy="817716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latin typeface="Bookman Old Style" panose="02050604050505020204" pitchFamily="18" charset="0"/>
              </a:rPr>
              <a:t>Магија може да почне!</a:t>
            </a:r>
            <a:endParaRPr lang="en-US" sz="2800" dirty="0">
              <a:latin typeface="Bookman Old Style" panose="020506040505050202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85" y="1774624"/>
            <a:ext cx="2787526" cy="28697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930" y="5671328"/>
            <a:ext cx="948207" cy="92746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472" y="1793433"/>
            <a:ext cx="2335095" cy="285092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928" y="1829014"/>
            <a:ext cx="2779759" cy="2779759"/>
          </a:xfrm>
          <a:prstGeom prst="rect">
            <a:avLst/>
          </a:prstGeom>
        </p:spPr>
      </p:pic>
      <p:sp>
        <p:nvSpPr>
          <p:cNvPr id="40" name="Title 1"/>
          <p:cNvSpPr txBox="1">
            <a:spLocks/>
          </p:cNvSpPr>
          <p:nvPr/>
        </p:nvSpPr>
        <p:spPr>
          <a:xfrm>
            <a:off x="1313081" y="4339855"/>
            <a:ext cx="755311" cy="7928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?</a:t>
            </a:r>
            <a:endParaRPr lang="en-US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2" name="Oval Callout 41"/>
          <p:cNvSpPr/>
          <p:nvPr/>
        </p:nvSpPr>
        <p:spPr>
          <a:xfrm>
            <a:off x="6107722" y="93785"/>
            <a:ext cx="3516924" cy="1991707"/>
          </a:xfrm>
          <a:prstGeom prst="wedgeEllipseCallout">
            <a:avLst>
              <a:gd name="adj1" fmla="val -34438"/>
              <a:gd name="adj2" fmla="val 60135"/>
            </a:avLst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Погледати видео записе </a:t>
            </a:r>
            <a:r>
              <a:rPr lang="sr-Cyrl-RS" sz="1400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Великани наше поезије: Јован Јовановић Змај </a:t>
            </a:r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и </a:t>
            </a:r>
            <a:r>
              <a:rPr lang="ru-RU" sz="1400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Нови Сад Заувек епизода 4 - Јован Јовановић Змај.</a:t>
            </a:r>
            <a:endParaRPr lang="sr-Latn-RS" sz="1400" i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 rot="16200000">
            <a:off x="-319038" y="2803394"/>
            <a:ext cx="1906293" cy="830997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9A5315"/>
                </a:solidFill>
                <a:latin typeface="Bookman Old Style" panose="02050604050505020204" pitchFamily="18" charset="0"/>
              </a:rPr>
              <a:t>Убацити и мало мистерије, да заголица машту.</a:t>
            </a:r>
            <a:endParaRPr lang="sr-Latn-RS" sz="1600" dirty="0"/>
          </a:p>
        </p:txBody>
      </p:sp>
    </p:spTree>
    <p:extLst>
      <p:ext uri="{BB962C8B-B14F-4D97-AF65-F5344CB8AC3E}">
        <p14:creationId xmlns:p14="http://schemas.microsoft.com/office/powerpoint/2010/main" val="3856598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48179" cy="3948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3405">
            <a:off x="7467954" y="-133666"/>
            <a:ext cx="4666173" cy="3207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300" y="2851172"/>
            <a:ext cx="5202142" cy="4005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179" y="2851172"/>
            <a:ext cx="4005456" cy="4005456"/>
          </a:xfrm>
          <a:prstGeom prst="rect">
            <a:avLst/>
          </a:prstGeom>
        </p:spPr>
      </p:pic>
      <p:sp>
        <p:nvSpPr>
          <p:cNvPr id="18" name="Text Placeholder 8"/>
          <p:cNvSpPr txBox="1">
            <a:spLocks/>
          </p:cNvSpPr>
          <p:nvPr/>
        </p:nvSpPr>
        <p:spPr>
          <a:xfrm rot="20624266">
            <a:off x="3745390" y="1404019"/>
            <a:ext cx="3948179" cy="157604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Bookman Old Style" panose="02050604050505020204" pitchFamily="18" charset="0"/>
              </a:rPr>
              <a:t>2. задатак: Пажљиво послушати </a:t>
            </a:r>
            <a:r>
              <a:rPr lang="ru-RU" sz="1400" i="1" dirty="0" smtClean="0">
                <a:latin typeface="Bookman Old Style" panose="02050604050505020204" pitchFamily="18" charset="0"/>
              </a:rPr>
              <a:t>Ризница песама за децу – Читамо чика Јовине песме.</a:t>
            </a:r>
            <a:r>
              <a:rPr lang="ru-RU" sz="1400" dirty="0" smtClean="0">
                <a:latin typeface="Bookman Old Style" panose="02050604050505020204" pitchFamily="18" charset="0"/>
              </a:rPr>
              <a:t> </a:t>
            </a:r>
            <a:r>
              <a:rPr lang="ru-RU" sz="1400" i="1" dirty="0" smtClean="0">
                <a:latin typeface="Bookman Old Style" panose="02050604050505020204" pitchFamily="18" charset="0"/>
              </a:rPr>
              <a:t>                                                                         </a:t>
            </a:r>
            <a:r>
              <a:rPr lang="ru-RU" sz="1400" dirty="0" smtClean="0">
                <a:latin typeface="Bookman Old Style" panose="02050604050505020204" pitchFamily="18" charset="0"/>
              </a:rPr>
              <a:t>Преузети наставни листић </a:t>
            </a:r>
            <a:r>
              <a:rPr lang="ru-RU" sz="1400" i="1" dirty="0" smtClean="0">
                <a:latin typeface="Bookman Old Style" panose="02050604050505020204" pitchFamily="18" charset="0"/>
              </a:rPr>
              <a:t>Избор из поезије Ј. Ј. Змаја </a:t>
            </a:r>
            <a:r>
              <a:rPr lang="ru-RU" sz="1400" dirty="0" smtClean="0">
                <a:latin typeface="Bookman Old Style" panose="02050604050505020204" pitchFamily="18" charset="0"/>
              </a:rPr>
              <a:t>који се налази у </a:t>
            </a:r>
            <a:r>
              <a:rPr lang="sr-Latn-RS" sz="1400" dirty="0" smtClean="0">
                <a:latin typeface="Bookman Old Style" panose="02050604050505020204" pitchFamily="18" charset="0"/>
              </a:rPr>
              <a:t>Class Story (</a:t>
            </a:r>
            <a:r>
              <a:rPr lang="sr-Cyrl-RS" sz="1400" dirty="0" smtClean="0">
                <a:latin typeface="Bookman Old Style" panose="02050604050505020204" pitchFamily="18" charset="0"/>
              </a:rPr>
              <a:t>виртуелној учионици) и попунити тражене податке.</a:t>
            </a:r>
            <a:endParaRPr lang="ru-RU" sz="1400" dirty="0" smtClean="0">
              <a:latin typeface="Bookman Old Style" panose="0205060405050502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 rot="20600101">
            <a:off x="3695545" y="405682"/>
            <a:ext cx="2488902" cy="954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Bookman Old Style" panose="02050604050505020204" pitchFamily="18" charset="0"/>
              </a:rPr>
              <a:t>Затим додати неколико песама. Не журити. Напитак ће бити бољи ако се чита натенане.</a:t>
            </a:r>
          </a:p>
        </p:txBody>
      </p:sp>
      <p:sp>
        <p:nvSpPr>
          <p:cNvPr id="20" name="Rectangle 19"/>
          <p:cNvSpPr/>
          <p:nvPr/>
        </p:nvSpPr>
        <p:spPr>
          <a:xfrm rot="20600101">
            <a:off x="7497821" y="2702912"/>
            <a:ext cx="2170323" cy="954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Bookman Old Style" panose="02050604050505020204" pitchFamily="18" charset="0"/>
              </a:rPr>
              <a:t>Научити песму по избору и снимак поставити на Линоит таблу.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471" y="4238625"/>
            <a:ext cx="40576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6"/>
            <a:ext cx="4463432" cy="4908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519" y="4846"/>
            <a:ext cx="5933117" cy="39554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034" y="3957741"/>
            <a:ext cx="2923966" cy="292396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 rot="20926174">
            <a:off x="4398862" y="54694"/>
            <a:ext cx="2173140" cy="138499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Сада је прави тренутак за неколико капи музике и мало плеса. Обавезно промешати лаганим покретима.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85" y="3898417"/>
            <a:ext cx="2168978" cy="28099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83" y="3973160"/>
            <a:ext cx="3009152" cy="290854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81" y="2346158"/>
            <a:ext cx="4463432" cy="4535550"/>
          </a:xfrm>
          <a:prstGeom prst="rect">
            <a:avLst/>
          </a:prstGeom>
        </p:spPr>
      </p:pic>
      <p:sp>
        <p:nvSpPr>
          <p:cNvPr id="37" name="Text Placeholder 8"/>
          <p:cNvSpPr txBox="1">
            <a:spLocks/>
          </p:cNvSpPr>
          <p:nvPr/>
        </p:nvSpPr>
        <p:spPr>
          <a:xfrm rot="1391338">
            <a:off x="3744989" y="2754432"/>
            <a:ext cx="3358036" cy="117327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Bookman Old Style" panose="02050604050505020204" pitchFamily="18" charset="0"/>
              </a:rPr>
              <a:t>4. задатак: Креативно се изразити кроз илустрацију, плакат, стрип... Фотографије </a:t>
            </a:r>
            <a:r>
              <a:rPr lang="ru-RU" sz="1400" dirty="0">
                <a:latin typeface="Bookman Old Style" panose="02050604050505020204" pitchFamily="18" charset="0"/>
              </a:rPr>
              <a:t>радова </a:t>
            </a:r>
            <a:r>
              <a:rPr lang="ru-RU" sz="1400" dirty="0" smtClean="0">
                <a:latin typeface="Bookman Old Style" panose="02050604050505020204" pitchFamily="18" charset="0"/>
              </a:rPr>
              <a:t>поставити </a:t>
            </a:r>
            <a:r>
              <a:rPr lang="ru-RU" sz="1400" dirty="0">
                <a:latin typeface="Bookman Old Style" panose="02050604050505020204" pitchFamily="18" charset="0"/>
              </a:rPr>
              <a:t>у </a:t>
            </a:r>
            <a:r>
              <a:rPr lang="ru-RU" sz="1400" dirty="0" smtClean="0">
                <a:latin typeface="Bookman Old Style" panose="02050604050505020204" pitchFamily="18" charset="0"/>
              </a:rPr>
              <a:t>ученички портфолио</a:t>
            </a:r>
            <a:r>
              <a:rPr lang="sr-Latn-RS" sz="1400" dirty="0" smtClean="0">
                <a:latin typeface="Bookman Old Style" panose="02050604050505020204" pitchFamily="18" charset="0"/>
              </a:rPr>
              <a:t> (ClassDojo</a:t>
            </a:r>
            <a:r>
              <a:rPr lang="ru-RU" sz="1400" dirty="0" smtClean="0">
                <a:latin typeface="Bookman Old Style" panose="02050604050505020204" pitchFamily="18" charset="0"/>
              </a:rPr>
              <a:t>) </a:t>
            </a:r>
            <a:r>
              <a:rPr lang="ru-RU" sz="1400" dirty="0">
                <a:latin typeface="Bookman Old Style" panose="02050604050505020204" pitchFamily="18" charset="0"/>
              </a:rPr>
              <a:t>и </a:t>
            </a:r>
            <a:r>
              <a:rPr lang="ru-RU" sz="1400" dirty="0" smtClean="0">
                <a:latin typeface="Bookman Old Style" panose="02050604050505020204" pitchFamily="18" charset="0"/>
              </a:rPr>
              <a:t>на Линоит таблу.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 rot="20287538">
            <a:off x="8689381" y="3611541"/>
            <a:ext cx="1612496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Комуницирати преко Facebook групе за родитеље </a:t>
            </a:r>
          </a:p>
          <a:p>
            <a:pPr algn="ctr"/>
            <a:r>
              <a:rPr lang="sr-Latn-RS" sz="1200" dirty="0" smtClean="0">
                <a:latin typeface="Bookman Old Style" panose="02050604050505020204" pitchFamily="18" charset="0"/>
              </a:rPr>
              <a:t>„</a:t>
            </a:r>
            <a:r>
              <a:rPr lang="ru-RU" sz="1200" dirty="0" smtClean="0">
                <a:latin typeface="Bookman Old Style" panose="02050604050505020204" pitchFamily="18" charset="0"/>
              </a:rPr>
              <a:t>Породични рам</a:t>
            </a:r>
            <a:r>
              <a:rPr lang="sr-Latn-RS" sz="1200" dirty="0" smtClean="0">
                <a:latin typeface="Bookman Old Style" panose="02050604050505020204" pitchFamily="18" charset="0"/>
              </a:rPr>
              <a:t>“</a:t>
            </a:r>
            <a:r>
              <a:rPr lang="ru-RU" sz="1200" dirty="0" smtClean="0">
                <a:latin typeface="Bookman Old Style" panose="02050604050505020204" pitchFamily="18" charset="0"/>
              </a:rPr>
              <a:t>.</a:t>
            </a:r>
            <a:endParaRPr lang="ru-RU" sz="1200" dirty="0"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000" cy="6858000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9216000" y="0"/>
            <a:ext cx="2976000" cy="68580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347629" y="492640"/>
            <a:ext cx="2712742" cy="3705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1600" dirty="0" smtClean="0">
                <a:latin typeface="Bookman Old Style" panose="02050604050505020204" pitchFamily="18" charset="0"/>
              </a:rPr>
              <a:t>Кроз </a:t>
            </a:r>
            <a:r>
              <a:rPr lang="sr-Latn-RS" sz="1600" dirty="0" smtClean="0">
                <a:latin typeface="Bookman Old Style" panose="02050604050505020204" pitchFamily="18" charset="0"/>
              </a:rPr>
              <a:t>eTwinning </a:t>
            </a:r>
            <a:r>
              <a:rPr lang="sr-Cyrl-RS" sz="1600" dirty="0" smtClean="0">
                <a:latin typeface="Bookman Old Style" panose="02050604050505020204" pitchFamily="18" charset="0"/>
              </a:rPr>
              <a:t>пројекат „Ала је леп овај свет“ ученици су сарађивали, </a:t>
            </a:r>
            <a:r>
              <a:rPr lang="sr-Cyrl-RS" sz="1600" dirty="0">
                <a:latin typeface="Bookman Old Style" panose="02050604050505020204" pitchFamily="18" charset="0"/>
              </a:rPr>
              <a:t>радили тимски, </a:t>
            </a:r>
            <a:r>
              <a:rPr lang="sr-Cyrl-RS" sz="1600" dirty="0" smtClean="0">
                <a:latin typeface="Bookman Old Style" panose="02050604050505020204" pitchFamily="18" charset="0"/>
              </a:rPr>
              <a:t> заједнички учили </a:t>
            </a:r>
            <a:r>
              <a:rPr lang="sr-Cyrl-RS" sz="1600" dirty="0">
                <a:latin typeface="Bookman Old Style" panose="02050604050505020204" pitchFamily="18" charset="0"/>
              </a:rPr>
              <a:t>о животу и раду </a:t>
            </a:r>
            <a:r>
              <a:rPr lang="sr-Cyrl-RS" sz="1600" dirty="0" smtClean="0">
                <a:latin typeface="Bookman Old Style" panose="02050604050505020204" pitchFamily="18" charset="0"/>
              </a:rPr>
              <a:t>Јована Јовановића Змаја</a:t>
            </a:r>
            <a:r>
              <a:rPr lang="sr-Cyrl-RS" sz="1600" dirty="0">
                <a:latin typeface="Bookman Old Style" panose="02050604050505020204" pitchFamily="18" charset="0"/>
              </a:rPr>
              <a:t>, </a:t>
            </a:r>
            <a:r>
              <a:rPr lang="sr-Cyrl-RS" sz="1600" dirty="0" smtClean="0">
                <a:latin typeface="Bookman Old Style" panose="02050604050505020204" pitchFamily="18" charset="0"/>
              </a:rPr>
              <a:t>креативно се изражава-ли, развијали свест о значају вршњачке подршке...</a:t>
            </a:r>
          </a:p>
          <a:p>
            <a:pPr marL="0" indent="0">
              <a:buNone/>
            </a:pPr>
            <a:r>
              <a:rPr lang="ru-RU" sz="1600" dirty="0" smtClean="0">
                <a:latin typeface="Bookman Old Style" panose="02050604050505020204" pitchFamily="18" charset="0"/>
              </a:rPr>
              <a:t>Продукти пројекта, </a:t>
            </a:r>
            <a:r>
              <a:rPr lang="ru-RU" sz="1600" dirty="0">
                <a:latin typeface="Bookman Old Style" panose="02050604050505020204" pitchFamily="18" charset="0"/>
              </a:rPr>
              <a:t>осим јавног ТwinSpace-a, </a:t>
            </a:r>
            <a:r>
              <a:rPr lang="ru-RU" sz="1600" dirty="0" smtClean="0">
                <a:latin typeface="Bookman Old Style" panose="02050604050505020204" pitchFamily="18" charset="0"/>
              </a:rPr>
              <a:t>јесу и видео </a:t>
            </a:r>
            <a:r>
              <a:rPr lang="ru-RU" sz="1600" dirty="0">
                <a:latin typeface="Bookman Old Style" panose="02050604050505020204" pitchFamily="18" charset="0"/>
              </a:rPr>
              <a:t>снимци, </a:t>
            </a:r>
            <a:r>
              <a:rPr lang="ru-RU" sz="1600" dirty="0" smtClean="0">
                <a:latin typeface="Bookman Old Style" panose="02050604050505020204" pitchFamily="18" charset="0"/>
              </a:rPr>
              <a:t>креативни радови ученика, е-књига</a:t>
            </a:r>
            <a:r>
              <a:rPr lang="ru-RU" sz="1600" dirty="0">
                <a:latin typeface="Bookman Old Style" panose="02050604050505020204" pitchFamily="18" charset="0"/>
              </a:rPr>
              <a:t>.</a:t>
            </a:r>
            <a:endParaRPr lang="en-US" sz="1600" dirty="0">
              <a:latin typeface="Bookman Old Style" panose="0205060405050502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950" y="4006517"/>
            <a:ext cx="2627421" cy="25915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835665">
            <a:off x="2550012" y="457430"/>
            <a:ext cx="2676129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Bookman Old Style" panose="02050604050505020204" pitchFamily="18" charset="0"/>
              </a:rPr>
              <a:t>Ради бољег укуса додати 250 грама </a:t>
            </a:r>
            <a:r>
              <a:rPr lang="sr-Latn-RS" sz="1400" dirty="0" smtClean="0">
                <a:latin typeface="Bookman Old Style" panose="02050604050505020204" pitchFamily="18" charset="0"/>
              </a:rPr>
              <a:t>eTwinning</a:t>
            </a:r>
            <a:r>
              <a:rPr lang="sr-Cyrl-RS" sz="1400" dirty="0" smtClean="0">
                <a:latin typeface="Bookman Old Style" panose="02050604050505020204" pitchFamily="18" charset="0"/>
              </a:rPr>
              <a:t>-а.</a:t>
            </a:r>
            <a:r>
              <a:rPr lang="sr-Latn-RS" sz="1400" dirty="0" smtClean="0">
                <a:latin typeface="Bookman Old Style" panose="02050604050505020204" pitchFamily="18" charset="0"/>
              </a:rPr>
              <a:t> </a:t>
            </a:r>
            <a:r>
              <a:rPr lang="ru-RU" sz="1400" dirty="0" smtClean="0">
                <a:latin typeface="Bookman Old Style" panose="02050604050505020204" pitchFamily="18" charset="0"/>
              </a:rPr>
              <a:t>Сарађивати са пројектним партнерима из више земаља.</a:t>
            </a:r>
            <a:endParaRPr lang="en-US" sz="1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3597">
            <a:off x="7882301" y="927921"/>
            <a:ext cx="2961500" cy="21194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1377">
            <a:off x="9461982" y="2248154"/>
            <a:ext cx="2809565" cy="20502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857">
            <a:off x="9836213" y="34962"/>
            <a:ext cx="2785757" cy="20218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44"/>
            <a:ext cx="8576634" cy="68846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90" y="3590858"/>
            <a:ext cx="5407427" cy="2918226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 rot="20077776">
            <a:off x="1454170" y="4966869"/>
            <a:ext cx="2211074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Обавезно укључити родитеље у обележавање 15</a:t>
            </a:r>
            <a:r>
              <a:rPr lang="ru-RU" sz="1400" dirty="0">
                <a:latin typeface="Bookman Old Style" panose="02050604050505020204" pitchFamily="18" charset="0"/>
              </a:rPr>
              <a:t>. </a:t>
            </a:r>
            <a:r>
              <a:rPr lang="ru-RU" sz="1400" dirty="0" smtClean="0">
                <a:latin typeface="Bookman Old Style" panose="02050604050505020204" pitchFamily="18" charset="0"/>
              </a:rPr>
              <a:t>маја, Међународног дана породице.</a:t>
            </a:r>
          </a:p>
        </p:txBody>
      </p:sp>
      <p:sp>
        <p:nvSpPr>
          <p:cNvPr id="36" name="Rectangle 35"/>
          <p:cNvSpPr/>
          <p:nvPr/>
        </p:nvSpPr>
        <p:spPr>
          <a:xfrm rot="20482493">
            <a:off x="8002185" y="5532688"/>
            <a:ext cx="1949771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Захвалити се породицама на учешћу. Мали знак пажње прија свима.</a:t>
            </a:r>
          </a:p>
        </p:txBody>
      </p:sp>
      <p:sp>
        <p:nvSpPr>
          <p:cNvPr id="37" name="Text Placeholder 8"/>
          <p:cNvSpPr txBox="1">
            <a:spLocks/>
          </p:cNvSpPr>
          <p:nvPr/>
        </p:nvSpPr>
        <p:spPr>
          <a:xfrm rot="1829038">
            <a:off x="8479787" y="4460750"/>
            <a:ext cx="3421205" cy="125704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Bookman Old Style" panose="02050604050505020204" pitchFamily="18" charset="0"/>
              </a:rPr>
              <a:t>Дружење</a:t>
            </a:r>
            <a:r>
              <a:rPr lang="ru-RU" sz="1400" dirty="0">
                <a:latin typeface="Bookman Old Style" panose="02050604050505020204" pitchFamily="18" charset="0"/>
              </a:rPr>
              <a:t>, преко Zoom </a:t>
            </a:r>
            <a:r>
              <a:rPr lang="sr-Cyrl-RS" sz="1400" smtClean="0">
                <a:latin typeface="Bookman Old Style" panose="02050604050505020204" pitchFamily="18" charset="0"/>
              </a:rPr>
              <a:t>платформе</a:t>
            </a:r>
            <a:r>
              <a:rPr lang="ru-RU" sz="1400" smtClean="0">
                <a:latin typeface="Bookman Old Style" panose="02050604050505020204" pitchFamily="18" charset="0"/>
              </a:rPr>
              <a:t>, </a:t>
            </a:r>
            <a:r>
              <a:rPr lang="ru-RU" sz="1400" dirty="0" smtClean="0">
                <a:latin typeface="Bookman Old Style" panose="02050604050505020204" pitchFamily="18" charset="0"/>
              </a:rPr>
              <a:t>започети анализом </a:t>
            </a:r>
            <a:r>
              <a:rPr lang="ru-RU" sz="1400" dirty="0">
                <a:latin typeface="Bookman Old Style" panose="02050604050505020204" pitchFamily="18" charset="0"/>
              </a:rPr>
              <a:t>анкете коју су родитељи </a:t>
            </a:r>
            <a:r>
              <a:rPr lang="ru-RU" sz="1400" dirty="0" smtClean="0">
                <a:latin typeface="Bookman Old Style" panose="02050604050505020204" pitchFamily="18" charset="0"/>
              </a:rPr>
              <a:t>попуњавали. Рецитовати омиљене </a:t>
            </a:r>
            <a:r>
              <a:rPr lang="ru-RU" sz="1400" dirty="0">
                <a:latin typeface="Bookman Old Style" panose="02050604050505020204" pitchFamily="18" charset="0"/>
              </a:rPr>
              <a:t>песме </a:t>
            </a:r>
            <a:r>
              <a:rPr lang="ru-RU" sz="1400" dirty="0" smtClean="0">
                <a:latin typeface="Bookman Old Style" panose="02050604050505020204" pitchFamily="18" charset="0"/>
              </a:rPr>
              <a:t>чика Јове Змаја, играти онлајн игре, певати.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492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96" y="-29445"/>
            <a:ext cx="3446927" cy="34143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51" y="1"/>
            <a:ext cx="3501188" cy="33863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458" y="-28763"/>
            <a:ext cx="3549791" cy="34438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295" y="3414338"/>
            <a:ext cx="2032705" cy="39028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680" y="-296770"/>
            <a:ext cx="1804320" cy="37111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2920">
            <a:off x="4036797" y="3919665"/>
            <a:ext cx="4431721" cy="34316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424" y="3415135"/>
            <a:ext cx="1720440" cy="344286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1" y="3414338"/>
            <a:ext cx="3501189" cy="3473223"/>
          </a:xfrm>
          <a:prstGeom prst="rect">
            <a:avLst/>
          </a:prstGeom>
        </p:spPr>
      </p:pic>
      <p:sp>
        <p:nvSpPr>
          <p:cNvPr id="30" name="Text Placeholder 8"/>
          <p:cNvSpPr txBox="1">
            <a:spLocks/>
          </p:cNvSpPr>
          <p:nvPr/>
        </p:nvSpPr>
        <p:spPr>
          <a:xfrm rot="20936587">
            <a:off x="6903887" y="412728"/>
            <a:ext cx="2350753" cy="97696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 smtClean="0">
                <a:latin typeface="Bookman Old Style" panose="02050604050505020204" pitchFamily="18" charset="0"/>
              </a:rPr>
              <a:t>Деца воле квизове и занимљиве игре путем којих ће проверити       своје знање.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31" name="Text Placeholder 8"/>
          <p:cNvSpPr txBox="1">
            <a:spLocks/>
          </p:cNvSpPr>
          <p:nvPr/>
        </p:nvSpPr>
        <p:spPr>
          <a:xfrm rot="20362092">
            <a:off x="3669696" y="3542379"/>
            <a:ext cx="2920362" cy="99541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1400" dirty="0" smtClean="0">
                <a:latin typeface="Bookman Old Style" panose="02050604050505020204" pitchFamily="18" charset="0"/>
              </a:rPr>
              <a:t>Без овог састојка немојте ни покушавати да припремате овај напитак, једноставно вам неће успети.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1057</TotalTime>
  <Words>561</Words>
  <Application>Microsoft Office PowerPoint</Application>
  <PresentationFormat>Widescreen</PresentationFormat>
  <Paragraphs>44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Segoe Print</vt:lpstr>
      <vt:lpstr>Nature Illustration 16x9</vt:lpstr>
      <vt:lpstr>Ала је леп овај свет </vt:lpstr>
      <vt:lpstr>PowerPoint Presentation</vt:lpstr>
      <vt:lpstr>Припрема</vt:lpstr>
      <vt:lpstr>Магија може да почне!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Ала је леп овај свет</dc:title>
  <dc:creator>user</dc:creator>
  <cp:lastModifiedBy>user</cp:lastModifiedBy>
  <cp:revision>102</cp:revision>
  <dcterms:created xsi:type="dcterms:W3CDTF">2020-05-24T08:25:47Z</dcterms:created>
  <dcterms:modified xsi:type="dcterms:W3CDTF">2020-05-25T21:08:26Z</dcterms:modified>
</cp:coreProperties>
</file>